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5"/>
  </p:notesMasterIdLst>
  <p:sldIdLst>
    <p:sldId id="256" r:id="rId2"/>
    <p:sldId id="257" r:id="rId3"/>
    <p:sldId id="276" r:id="rId4"/>
    <p:sldId id="305" r:id="rId5"/>
    <p:sldId id="370" r:id="rId6"/>
    <p:sldId id="371" r:id="rId7"/>
    <p:sldId id="319" r:id="rId8"/>
    <p:sldId id="337" r:id="rId9"/>
    <p:sldId id="338" r:id="rId10"/>
    <p:sldId id="349" r:id="rId11"/>
    <p:sldId id="302" r:id="rId12"/>
    <p:sldId id="345" r:id="rId13"/>
    <p:sldId id="34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3"/>
    <p:restoredTop sz="92315"/>
  </p:normalViewPr>
  <p:slideViewPr>
    <p:cSldViewPr snapToGrid="0" snapToObjects="1">
      <p:cViewPr varScale="1">
        <p:scale>
          <a:sx n="85" d="100"/>
          <a:sy n="85" d="100"/>
        </p:scale>
        <p:origin x="1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5637D-D23D-A24C-BF27-D2A5E6B15B3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F0CB6-3177-8047-911E-61A4BE4C3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1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Metabolism: all the chemical reactions occurring in the body</a:t>
            </a:r>
          </a:p>
          <a:p>
            <a:r>
              <a:rPr lang="en-US" dirty="0"/>
              <a:t>By-products of metabolism are toxic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F0CB6-3177-8047-911E-61A4BE4C34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2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Purines: adenine &amp; guanine and can come from many foods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F0CB6-3177-8047-911E-61A4BE4C34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42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F0CB6-3177-8047-911E-61A4BE4C34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30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25B14B66-D866-3943-9796-D26F9323EA03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74824-A02C-2B4C-941E-75FB56F37D2B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8D43AE7A-4DEE-1541-9A12-C879137A6B9D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792E6CF3-0C52-F647-A438-D61C8D2F8B56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5E0F30C-9977-BB42-9799-5926835511FF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88DB-929E-BB48-9B67-9FC1A00D35DF}" type="datetime1">
              <a:rPr lang="en-AU" smtClean="0"/>
              <a:t>9/09/2019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90847-597A-BF4C-9EEC-F1AB0C82CE73}" type="datetime1">
              <a:rPr lang="en-AU" smtClean="0"/>
              <a:t>9/09/2019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F28B4-5CC1-6C43-A2AB-FAC036DB7E1F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845DE960-9923-264A-BBC9-D001C17C7C13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E4EDC-3F93-324A-9E2B-920F9564A45C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E7683118-3405-0A45-BD37-531252EF4B25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B9138-EBC1-A64B-8596-710733AAA2C4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F4F4B-392C-3F4B-898B-79741AF5B8A2}" type="datetime1">
              <a:rPr lang="en-AU" smtClean="0"/>
              <a:t>9/09/2019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93A6-8DC5-F047-8612-9FE841DAB204}" type="datetime1">
              <a:rPr lang="en-AU" smtClean="0"/>
              <a:t>9/09/2019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16E37-EBC6-9741-97AF-3C0FA659266B}" type="datetime1">
              <a:rPr lang="en-AU" smtClean="0"/>
              <a:t>9/09/2019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D65BF-2640-664D-8A34-29532223634C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B453-01D3-0C46-9B9A-D0D90649070C}" type="datetime1">
              <a:rPr lang="en-AU" smtClean="0"/>
              <a:t>9/09/2019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B0610-C612-7F4F-856B-BAD5DDD50DB3}" type="datetime1">
              <a:rPr lang="en-AU" smtClean="0"/>
              <a:t>9/09/2019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Learning Objective: Describe the livers role in the excretory system by detailing deamination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B10AE-45D6-864B-BBAF-4E745FE9E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84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ogle.com/url?sa=i&amp;source=images&amp;cd=&amp;ved=2ahUKEwjDzKyCgMPkAhVEfSsKHQibChcQjRx6BAgBEAQ&amp;url=http%3A%2F%2F1.ionr.mariage-santorin.fr%2Flabel-diagram-of-kidney.html&amp;psig=AOvVaw2Pt_7miCqLaENnFnqs7wu_&amp;ust=1568093030866108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Excretory System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24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180618"/>
            <a:ext cx="9126539" cy="5244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Lifestyle measures:</a:t>
            </a:r>
          </a:p>
          <a:p>
            <a:r>
              <a:rPr lang="en-US" dirty="0"/>
              <a:t>Healthy diet </a:t>
            </a:r>
          </a:p>
          <a:p>
            <a:r>
              <a:rPr lang="en-US" dirty="0"/>
              <a:t>Healthy weight</a:t>
            </a:r>
          </a:p>
          <a:p>
            <a:r>
              <a:rPr lang="en-US" dirty="0"/>
              <a:t>No smoking </a:t>
            </a:r>
          </a:p>
          <a:p>
            <a:r>
              <a:rPr lang="en-US" dirty="0"/>
              <a:t>Drink water</a:t>
            </a:r>
          </a:p>
          <a:p>
            <a:r>
              <a:rPr lang="en-US" dirty="0"/>
              <a:t>Alcohol in moderation</a:t>
            </a:r>
          </a:p>
          <a:p>
            <a:r>
              <a:rPr lang="en-US" dirty="0"/>
              <a:t>No performance-enhancing drugs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7EB59C-4C4E-A743-9ADB-38D1BB1220E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7823EAA-328C-BE4E-8A97-57AD32F05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8599" y="376671"/>
            <a:ext cx="6377940" cy="1293028"/>
          </a:xfrm>
        </p:spPr>
        <p:txBody>
          <a:bodyPr/>
          <a:lstStyle/>
          <a:p>
            <a:r>
              <a:rPr lang="en-US" dirty="0"/>
              <a:t>Maintaining healthy kidneys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27FCD5-B35A-014D-9C61-913FFAB20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990" y="4272393"/>
            <a:ext cx="5230557" cy="187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55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-21171" y="1080722"/>
            <a:ext cx="5982133" cy="4701765"/>
          </a:xfrm>
        </p:spPr>
        <p:txBody>
          <a:bodyPr>
            <a:normAutofit/>
          </a:bodyPr>
          <a:lstStyle/>
          <a:p>
            <a:r>
              <a:rPr lang="en-US" dirty="0"/>
              <a:t>Form when urine is too concentrated</a:t>
            </a:r>
          </a:p>
          <a:p>
            <a:r>
              <a:rPr lang="en-US" dirty="0"/>
              <a:t>Solid crystals get stuck in kidneys, ureter, bladder or urethra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470" y="2734936"/>
            <a:ext cx="3799678" cy="3338552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3B0BA821-1922-2644-84DF-B249568E0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885" y="6386006"/>
            <a:ext cx="5680710" cy="365125"/>
          </a:xfrm>
        </p:spPr>
        <p:txBody>
          <a:bodyPr/>
          <a:lstStyle/>
          <a:p>
            <a:r>
              <a:rPr lang="en-US" dirty="0"/>
              <a:t>Learning Objective: Explain diseases of the kidney by creating a mind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7D01FE-6555-D64F-BEAB-940DD91F8E2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F6C6B61-F51F-C44F-9A56-F41A9459B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060" y="-17809"/>
            <a:ext cx="6377940" cy="1293028"/>
          </a:xfrm>
        </p:spPr>
        <p:txBody>
          <a:bodyPr/>
          <a:lstStyle/>
          <a:p>
            <a:r>
              <a:rPr lang="en-US" dirty="0"/>
              <a:t>Kidney Stones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0BA29-FADA-0949-9CF1-8F265A9C5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839" y="2006644"/>
            <a:ext cx="3311528" cy="36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86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157468"/>
            <a:ext cx="9144000" cy="4533085"/>
          </a:xfrm>
        </p:spPr>
        <p:txBody>
          <a:bodyPr>
            <a:normAutofit/>
          </a:bodyPr>
          <a:lstStyle/>
          <a:p>
            <a:r>
              <a:rPr lang="en-US" sz="1800" dirty="0"/>
              <a:t>Loss of kidneys ability to excrete waste &amp; control fluid levels in body</a:t>
            </a:r>
          </a:p>
          <a:p>
            <a:r>
              <a:rPr lang="en-US" sz="1800" dirty="0"/>
              <a:t>Glomeruli unable to filter properly</a:t>
            </a:r>
          </a:p>
          <a:p>
            <a:r>
              <a:rPr lang="en-US" sz="1800" dirty="0"/>
              <a:t>trauma, genetics, lifestyle are all causes</a:t>
            </a:r>
          </a:p>
          <a:p>
            <a:r>
              <a:rPr lang="en-US" sz="1800" dirty="0"/>
              <a:t>Symptom is protein &amp; RBC’s present in urine</a:t>
            </a:r>
          </a:p>
          <a:p>
            <a:r>
              <a:rPr lang="en-US" sz="1800" dirty="0"/>
              <a:t>Leads to oedema (swelling) of face, hands &amp; feet</a:t>
            </a:r>
          </a:p>
          <a:p>
            <a:r>
              <a:rPr lang="en-US" sz="1800" dirty="0"/>
              <a:t>Eventually dialysis or kidney transplant required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7E332DF-5DEB-8A49-A192-A70FCC3B3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060" y="0"/>
            <a:ext cx="6377940" cy="1293028"/>
          </a:xfrm>
        </p:spPr>
        <p:txBody>
          <a:bodyPr/>
          <a:lstStyle/>
          <a:p>
            <a:r>
              <a:rPr lang="en-US" dirty="0"/>
              <a:t>Kidney Failure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2A0B3D-1A20-5E4A-8B09-779C226B3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977" y="3741178"/>
            <a:ext cx="3715580" cy="19874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65E07E-808D-0B49-817A-DF8377C381E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5882529E-6AB4-2A41-AD6F-602994694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885" y="6386006"/>
            <a:ext cx="5680710" cy="365125"/>
          </a:xfrm>
        </p:spPr>
        <p:txBody>
          <a:bodyPr/>
          <a:lstStyle/>
          <a:p>
            <a:r>
              <a:rPr lang="en-US" dirty="0"/>
              <a:t>Learning Objective: Explain diseases of the kidney by creating a mind map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F937A2-3A28-674C-AD2F-D4446747CF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4485" y="3701133"/>
            <a:ext cx="3294095" cy="247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45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122744"/>
            <a:ext cx="9144000" cy="5516234"/>
          </a:xfrm>
        </p:spPr>
        <p:txBody>
          <a:bodyPr>
            <a:normAutofit/>
          </a:bodyPr>
          <a:lstStyle/>
          <a:p>
            <a:r>
              <a:rPr lang="en-US" sz="1800" b="1" dirty="0"/>
              <a:t>Dialysis: </a:t>
            </a:r>
            <a:r>
              <a:rPr lang="en-US" sz="1800" dirty="0"/>
              <a:t>method of removing wastes from blood during kidney failure</a:t>
            </a:r>
          </a:p>
          <a:p>
            <a:r>
              <a:rPr lang="en-AU" sz="1800" dirty="0"/>
              <a:t>Haemodialysis (artificial kidney)</a:t>
            </a:r>
          </a:p>
          <a:p>
            <a:pPr lvl="1"/>
            <a:r>
              <a:rPr lang="en-AU" sz="1800" dirty="0"/>
              <a:t>Blood filtered out of the body</a:t>
            </a:r>
          </a:p>
          <a:p>
            <a:pPr lvl="1"/>
            <a:r>
              <a:rPr lang="en-AU" sz="1800" dirty="0"/>
              <a:t>Pumped through a tube with many membranes </a:t>
            </a:r>
          </a:p>
          <a:p>
            <a:pPr lvl="1"/>
            <a:r>
              <a:rPr lang="en-AU" sz="1800" dirty="0"/>
              <a:t>Wastes are diffused out 3 times/week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210ED-B51E-0340-AF1C-49B3B7CE021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B0645C5B-EDAA-F04C-8887-C16E35CD2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060" y="12019"/>
            <a:ext cx="6377940" cy="1293028"/>
          </a:xfrm>
        </p:spPr>
        <p:txBody>
          <a:bodyPr/>
          <a:lstStyle/>
          <a:p>
            <a:r>
              <a:rPr lang="en-US" dirty="0"/>
              <a:t>Dialysis</a:t>
            </a:r>
          </a:p>
        </p:txBody>
      </p:sp>
      <p:pic>
        <p:nvPicPr>
          <p:cNvPr id="2" name="Explanatory video_ How does Dialysis work_">
            <a:hlinkClick r:id="" action="ppaction://media"/>
            <a:extLst>
              <a:ext uri="{FF2B5EF4-FFF2-40B4-BE49-F238E27FC236}">
                <a16:creationId xmlns:a16="http://schemas.microsoft.com/office/drawing/2014/main" id="{160BD25E-D6E5-6944-BD83-F22F39619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3808" y="2931809"/>
            <a:ext cx="5606521" cy="315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8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260C-6AC0-7A4F-B319-55368EC0C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060" y="8017"/>
            <a:ext cx="6377940" cy="1293028"/>
          </a:xfrm>
        </p:spPr>
        <p:txBody>
          <a:bodyPr/>
          <a:lstStyle/>
          <a:p>
            <a:r>
              <a:rPr lang="en-US" dirty="0"/>
              <a:t>Excretion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6079D-CC14-4A4E-92DF-21383D613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01045"/>
            <a:ext cx="9144000" cy="4962595"/>
          </a:xfrm>
        </p:spPr>
        <p:txBody>
          <a:bodyPr>
            <a:normAutofit/>
          </a:bodyPr>
          <a:lstStyle/>
          <a:p>
            <a:r>
              <a:rPr lang="en-US" sz="2800" b="1" dirty="0"/>
              <a:t>Excretion: </a:t>
            </a:r>
            <a:r>
              <a:rPr lang="en-US" sz="2800" dirty="0"/>
              <a:t>Removal of waste of metabolism from the body</a:t>
            </a:r>
          </a:p>
          <a:p>
            <a:endParaRPr lang="en-US" sz="2800" dirty="0"/>
          </a:p>
          <a:p>
            <a:r>
              <a:rPr lang="en-US" sz="2800" dirty="0"/>
              <a:t>By-products are often toxic </a:t>
            </a:r>
          </a:p>
          <a:p>
            <a:endParaRPr lang="en-US" sz="2800" dirty="0"/>
          </a:p>
          <a:p>
            <a:r>
              <a:rPr lang="en-US" sz="2800" dirty="0"/>
              <a:t>Need to be removed before reaching dangerous concentrations</a:t>
            </a:r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75C292-3C31-3643-84C7-2F766018FB2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4791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CEEEDE-D9E9-E048-AAB7-96F901989AA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428883F-EA38-D34D-9EF1-DCC1C5B18022}"/>
              </a:ext>
            </a:extLst>
          </p:cNvPr>
          <p:cNvSpPr txBox="1">
            <a:spLocks/>
          </p:cNvSpPr>
          <p:nvPr/>
        </p:nvSpPr>
        <p:spPr>
          <a:xfrm>
            <a:off x="2395667" y="8017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Kidneys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7831DC-578A-B249-BA9F-C8B62267FC7B}"/>
              </a:ext>
            </a:extLst>
          </p:cNvPr>
          <p:cNvSpPr txBox="1"/>
          <p:nvPr/>
        </p:nvSpPr>
        <p:spPr>
          <a:xfrm>
            <a:off x="6644342" y="1513795"/>
            <a:ext cx="2499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Pair of red-brown organs </a:t>
            </a:r>
          </a:p>
          <a:p>
            <a:r>
              <a:rPr lang="en-US" sz="2400" dirty="0"/>
              <a:t>Each is 11cm long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94F6D-05B1-DE41-A5D0-12CA5158C86B}"/>
              </a:ext>
            </a:extLst>
          </p:cNvPr>
          <p:cNvSpPr txBox="1"/>
          <p:nvPr/>
        </p:nvSpPr>
        <p:spPr>
          <a:xfrm>
            <a:off x="0" y="5185677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Kidneys, bladder and associated ducts = urinary/excretory system </a:t>
            </a:r>
          </a:p>
        </p:txBody>
      </p:sp>
      <p:pic>
        <p:nvPicPr>
          <p:cNvPr id="12" name="Picture 2" descr="http://www.arizonatransplant.com/images/kidney_large_1.JPG">
            <a:extLst>
              <a:ext uri="{FF2B5EF4-FFF2-40B4-BE49-F238E27FC236}">
                <a16:creationId xmlns:a16="http://schemas.microsoft.com/office/drawing/2014/main" id="{7D50343A-4552-3C42-9223-00D3BB833D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10"/>
          <a:stretch/>
        </p:blipFill>
        <p:spPr bwMode="auto">
          <a:xfrm>
            <a:off x="0" y="1049530"/>
            <a:ext cx="6644342" cy="424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8703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6_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43" y="1301045"/>
            <a:ext cx="5843878" cy="460616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5D9D7E-B271-6E4B-9436-6BC5994E06F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AF8E81-9B51-F845-8435-2707F7C70454}"/>
              </a:ext>
            </a:extLst>
          </p:cNvPr>
          <p:cNvSpPr txBox="1">
            <a:spLocks/>
          </p:cNvSpPr>
          <p:nvPr/>
        </p:nvSpPr>
        <p:spPr>
          <a:xfrm>
            <a:off x="2395667" y="8017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Kidneys</a:t>
            </a:r>
          </a:p>
        </p:txBody>
      </p:sp>
    </p:spTree>
    <p:extLst>
      <p:ext uri="{BB962C8B-B14F-4D97-AF65-F5344CB8AC3E}">
        <p14:creationId xmlns:p14="http://schemas.microsoft.com/office/powerpoint/2010/main" val="1568994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C5D9D7E-B271-6E4B-9436-6BC5994E06F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AF8E81-9B51-F845-8435-2707F7C70454}"/>
              </a:ext>
            </a:extLst>
          </p:cNvPr>
          <p:cNvSpPr txBox="1">
            <a:spLocks/>
          </p:cNvSpPr>
          <p:nvPr/>
        </p:nvSpPr>
        <p:spPr>
          <a:xfrm>
            <a:off x="2395667" y="8017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Kidneys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4C7331-659A-F74C-96E7-89C0C2EE071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880" y="746443"/>
            <a:ext cx="2682240" cy="536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76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CCFFA-3BCC-8243-8627-89B77509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age result for kidneys labeled">
            <a:hlinkClick r:id="rId2"/>
            <a:extLst>
              <a:ext uri="{FF2B5EF4-FFF2-40B4-BE49-F238E27FC236}">
                <a16:creationId xmlns:a16="http://schemas.microsoft.com/office/drawing/2014/main" id="{AFF4CDEC-3805-2649-A603-6FBA06751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548" y="1026460"/>
            <a:ext cx="7055566" cy="414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10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16356"/>
            <a:ext cx="9144000" cy="4404551"/>
          </a:xfrm>
        </p:spPr>
        <p:txBody>
          <a:bodyPr>
            <a:normAutofit/>
          </a:bodyPr>
          <a:lstStyle/>
          <a:p>
            <a:pPr marL="914400" lvl="1" indent="-457200">
              <a:buAutoNum type="arabicPeriod"/>
            </a:pPr>
            <a:r>
              <a:rPr lang="en-US" dirty="0"/>
              <a:t>Removing wastes from the blood e.g. nitrogenous wastes such as urea, uric acid &amp; creatinine</a:t>
            </a:r>
          </a:p>
          <a:p>
            <a:pPr marL="914400" lvl="1" indent="-457200">
              <a:buAutoNum type="arabicPeriod"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2.  	Regulating blood composition e.g. fluid level, salt concentration 	and pH level.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442649-E1FF-354A-8E2C-28A7C30FDC9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516D8B0-D5D2-C641-B83E-114D6F97F59B}"/>
              </a:ext>
            </a:extLst>
          </p:cNvPr>
          <p:cNvSpPr txBox="1">
            <a:spLocks/>
          </p:cNvSpPr>
          <p:nvPr/>
        </p:nvSpPr>
        <p:spPr>
          <a:xfrm>
            <a:off x="2522992" y="123764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Functions of the kidneys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4947EEC0-DB52-3247-B7A9-989C7207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885" y="6386006"/>
            <a:ext cx="5680710" cy="365125"/>
          </a:xfrm>
        </p:spPr>
        <p:txBody>
          <a:bodyPr/>
          <a:lstStyle/>
          <a:p>
            <a:r>
              <a:rPr lang="en-US" dirty="0"/>
              <a:t>Learning Objective: Describe the the role of the kidney by listing the steps of urine formation &amp; labelling a nephron</a:t>
            </a:r>
          </a:p>
        </p:txBody>
      </p:sp>
    </p:spTree>
    <p:extLst>
      <p:ext uri="{BB962C8B-B14F-4D97-AF65-F5344CB8AC3E}">
        <p14:creationId xmlns:p14="http://schemas.microsoft.com/office/powerpoint/2010/main" val="492442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088020"/>
            <a:ext cx="9144000" cy="5266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Regardless of water availability a minimum of ~0.5L/day of water is required for this</a:t>
            </a:r>
          </a:p>
          <a:p>
            <a:pPr>
              <a:lnSpc>
                <a:spcPct val="150000"/>
              </a:lnSpc>
            </a:pPr>
            <a:r>
              <a:rPr lang="en-US" dirty="0"/>
              <a:t>Typically ~1.5L/day of urine produced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3DF5E97-FB62-E94D-908D-25413D9F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885" y="6386006"/>
            <a:ext cx="5680710" cy="365125"/>
          </a:xfrm>
        </p:spPr>
        <p:txBody>
          <a:bodyPr/>
          <a:lstStyle/>
          <a:p>
            <a:r>
              <a:rPr lang="en-US" dirty="0"/>
              <a:t>Learning Objective: Recall the composition of urine by listing its components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E7A425-8FE3-8245-84A6-13ECB480EB3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33FAE75-1052-4B4C-8F12-7CE984A91C12}"/>
              </a:ext>
            </a:extLst>
          </p:cNvPr>
          <p:cNvSpPr txBox="1">
            <a:spLocks/>
          </p:cNvSpPr>
          <p:nvPr/>
        </p:nvSpPr>
        <p:spPr>
          <a:xfrm>
            <a:off x="2731336" y="23574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Urine Composition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F1CE14-434D-7048-B2E3-1227F0103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964" y="3056006"/>
            <a:ext cx="7336072" cy="237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8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468550"/>
            <a:ext cx="9144000" cy="48859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 a healthy individual urine contains no protein or glucose</a:t>
            </a:r>
          </a:p>
          <a:p>
            <a:pPr>
              <a:lnSpc>
                <a:spcPct val="150000"/>
              </a:lnSpc>
            </a:pPr>
            <a:r>
              <a:rPr lang="en-US" dirty="0"/>
              <a:t>Main components: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Water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Urea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Uric acid: produced from metabolism of purines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Creatinine: Produced in muscle from creatinine phosphate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Ions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AE7A425-8FE3-8245-84A6-13ECB480EB3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04854"/>
            <a:ext cx="1053885" cy="96864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33FAE75-1052-4B4C-8F12-7CE984A91C12}"/>
              </a:ext>
            </a:extLst>
          </p:cNvPr>
          <p:cNvSpPr txBox="1">
            <a:spLocks/>
          </p:cNvSpPr>
          <p:nvPr/>
        </p:nvSpPr>
        <p:spPr>
          <a:xfrm>
            <a:off x="2731336" y="23574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Urine Composition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561D9AC-7B5A-554B-A0B6-2820CB877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885" y="6386006"/>
            <a:ext cx="5680710" cy="365125"/>
          </a:xfrm>
        </p:spPr>
        <p:txBody>
          <a:bodyPr/>
          <a:lstStyle/>
          <a:p>
            <a:r>
              <a:rPr lang="en-US" dirty="0"/>
              <a:t>Learning Objective: Recall the composition of urine by listing its components</a:t>
            </a:r>
          </a:p>
        </p:txBody>
      </p:sp>
    </p:spTree>
    <p:extLst>
      <p:ext uri="{BB962C8B-B14F-4D97-AF65-F5344CB8AC3E}">
        <p14:creationId xmlns:p14="http://schemas.microsoft.com/office/powerpoint/2010/main" val="301199416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969</TotalTime>
  <Words>365</Words>
  <Application>Microsoft Macintosh PowerPoint</Application>
  <PresentationFormat>On-screen Show (4:3)</PresentationFormat>
  <Paragraphs>71</Paragraphs>
  <Slides>13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Vapor Trail</vt:lpstr>
      <vt:lpstr>Excretory System</vt:lpstr>
      <vt:lpstr>Excretion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Maintaining healthy kidneys</vt:lpstr>
      <vt:lpstr>Kidney Stones</vt:lpstr>
      <vt:lpstr>Kidney Failure</vt:lpstr>
      <vt:lpstr>Dialysis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Print</dc:creator>
  <cp:lastModifiedBy>Emma Smith</cp:lastModifiedBy>
  <cp:revision>98</cp:revision>
  <dcterms:created xsi:type="dcterms:W3CDTF">2017-09-03T22:33:23Z</dcterms:created>
  <dcterms:modified xsi:type="dcterms:W3CDTF">2019-09-09T05:25:37Z</dcterms:modified>
</cp:coreProperties>
</file>

<file path=docProps/thumbnail.jpeg>
</file>